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5"/>
  </p:notesMasterIdLst>
  <p:sldIdLst>
    <p:sldId id="256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>
      <p:cViewPr varScale="1">
        <p:scale>
          <a:sx n="34" d="100"/>
          <a:sy n="34" d="100"/>
        </p:scale>
        <p:origin x="834" y="1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 Basta" userId="6b318c13-f1b9-4bbb-acf5-6562e7c6c9b9" providerId="ADAL" clId="{79ACE6EE-32DB-4492-BE03-6F3F87122FE5}"/>
    <pc:docChg chg="undo custSel modSld">
      <pc:chgData name="Magda Basta" userId="6b318c13-f1b9-4bbb-acf5-6562e7c6c9b9" providerId="ADAL" clId="{79ACE6EE-32DB-4492-BE03-6F3F87122FE5}" dt="2022-10-05T11:42:28.164" v="193" actId="113"/>
      <pc:docMkLst>
        <pc:docMk/>
      </pc:docMkLst>
      <pc:sldChg chg="modSp mod">
        <pc:chgData name="Magda Basta" userId="6b318c13-f1b9-4bbb-acf5-6562e7c6c9b9" providerId="ADAL" clId="{79ACE6EE-32DB-4492-BE03-6F3F87122FE5}" dt="2022-10-05T11:42:28.164" v="193" actId="113"/>
        <pc:sldMkLst>
          <pc:docMk/>
          <pc:sldMk cId="0" sldId="260"/>
        </pc:sldMkLst>
        <pc:spChg chg="mod">
          <ac:chgData name="Magda Basta" userId="6b318c13-f1b9-4bbb-acf5-6562e7c6c9b9" providerId="ADAL" clId="{79ACE6EE-32DB-4492-BE03-6F3F87122FE5}" dt="2022-10-05T11:41:11.084" v="186" actId="20577"/>
          <ac:spMkLst>
            <pc:docMk/>
            <pc:sldMk cId="0" sldId="260"/>
            <ac:spMk id="182" creationId="{00000000-0000-0000-0000-000000000000}"/>
          </ac:spMkLst>
        </pc:spChg>
        <pc:spChg chg="mod">
          <ac:chgData name="Magda Basta" userId="6b318c13-f1b9-4bbb-acf5-6562e7c6c9b9" providerId="ADAL" clId="{79ACE6EE-32DB-4492-BE03-6F3F87122FE5}" dt="2022-10-05T11:42:28.164" v="193" actId="113"/>
          <ac:spMkLst>
            <pc:docMk/>
            <pc:sldMk cId="0" sldId="260"/>
            <ac:spMk id="1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7828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917700"/>
            <a:ext cx="21945600" cy="706628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Autor i data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431800" indent="254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431800" indent="4826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431800" indent="9398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431800" indent="13970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„Cytat godny uwagi”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Uznanie autorstw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Uznanie autorstwa</a:t>
            </a:r>
          </a:p>
        </p:txBody>
      </p:sp>
      <p:sp>
        <p:nvSpPr>
          <p:cNvPr id="11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495873917_2724x1818.jpg"/>
          <p:cNvSpPr>
            <a:spLocks noGrp="1"/>
          </p:cNvSpPr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496036167_2890x1683.jpg"/>
          <p:cNvSpPr>
            <a:spLocks noGrp="1"/>
          </p:cNvSpPr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obrazek"/>
          <p:cNvSpPr>
            <a:spLocks noGrp="1"/>
          </p:cNvSpPr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495873917_2724x1818.jpg"/>
          <p:cNvSpPr>
            <a:spLocks noGrp="1"/>
          </p:cNvSpPr>
          <p:nvPr>
            <p:ph type="pic" idx="21"/>
          </p:nvPr>
        </p:nvSpPr>
        <p:spPr>
          <a:xfrm>
            <a:off x="635000" y="-1181110"/>
            <a:ext cx="23114000" cy="154178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96036167_2890x1683.jpg"/>
          <p:cNvSpPr>
            <a:spLocks noGrp="1"/>
          </p:cNvSpPr>
          <p:nvPr>
            <p:ph type="pic" idx="21"/>
          </p:nvPr>
        </p:nvSpPr>
        <p:spPr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24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9177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Autor i data</a:t>
            </a:r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Tekst podpisu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obrazek"/>
          <p:cNvSpPr>
            <a:spLocks noGrp="1"/>
          </p:cNvSpPr>
          <p:nvPr>
            <p:ph type="pic" idx="21"/>
          </p:nvPr>
        </p:nvSpPr>
        <p:spPr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>
            <a:lvl1pPr algn="ctr" defTabSz="584200">
              <a:defRPr sz="22000" spc="-220">
                <a:solidFill>
                  <a:srgbClr val="FFD74C"/>
                </a:solidFill>
              </a:defRPr>
            </a:lvl1pPr>
          </a:lstStyle>
          <a:p>
            <a:r>
              <a:t>Tytuł slajdu</a:t>
            </a:r>
          </a:p>
        </p:txBody>
      </p:sp>
      <p:sp>
        <p:nvSpPr>
          <p:cNvPr id="35" name="Linia"/>
          <p:cNvSpPr/>
          <p:nvPr/>
        </p:nvSpPr>
        <p:spPr>
          <a:xfrm>
            <a:off x="19169012" y="11874500"/>
            <a:ext cx="1549401" cy="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Tytuł slajd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62" name="Prostokąt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63" name="638623930_2326x1548.jpg"/>
          <p:cNvSpPr>
            <a:spLocks noGrp="1"/>
          </p:cNvSpPr>
          <p:nvPr>
            <p:ph type="pic" idx="21"/>
          </p:nvPr>
        </p:nvSpPr>
        <p:spPr>
          <a:xfrm>
            <a:off x="9156700" y="-38100"/>
            <a:ext cx="19693467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574800"/>
            <a:ext cx="8356600" cy="77012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Autor i data</a:t>
            </a:r>
          </a:p>
        </p:txBody>
      </p:sp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ytuł slajd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Oświadczenie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Informacje dotyczące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9779000"/>
            <a:ext cx="21945599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Informacje dotyczące faktu</a:t>
            </a:r>
          </a:p>
        </p:txBody>
      </p:sp>
      <p:sp>
        <p:nvSpPr>
          <p:cNvPr id="10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ytuł slajdu"/>
          <p:cNvSpPr txBox="1">
            <a:spLocks noGrp="1"/>
          </p:cNvSpPr>
          <p:nvPr>
            <p:ph type="title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Tytuł slajdu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oradnia.psychologiczna@uwr.edu.pl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hu5NRqPK2M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ownosc@uwr.edu.p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obrazek" descr="obrazek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55" t="1879" r="207" b="18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1" name="Dni adaptacyjne 4–5 października 2021 r."/>
          <p:cNvSpPr txBox="1">
            <a:spLocks noGrp="1"/>
          </p:cNvSpPr>
          <p:nvPr>
            <p:ph type="body" sz="quarter" idx="1"/>
          </p:nvPr>
        </p:nvSpPr>
        <p:spPr>
          <a:xfrm>
            <a:off x="1219200" y="9318425"/>
            <a:ext cx="21945600" cy="2095501"/>
          </a:xfrm>
          <a:prstGeom prst="rect">
            <a:avLst/>
          </a:prstGeom>
        </p:spPr>
        <p:txBody>
          <a:bodyPr/>
          <a:lstStyle>
            <a:lvl1pPr>
              <a:defRPr sz="4100" spc="-4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 err="1"/>
              <a:t>Dni</a:t>
            </a:r>
            <a:r>
              <a:rPr dirty="0"/>
              <a:t> </a:t>
            </a:r>
            <a:r>
              <a:rPr dirty="0" err="1"/>
              <a:t>adaptacyjne</a:t>
            </a:r>
            <a:r>
              <a:rPr dirty="0"/>
              <a:t> 4–5 </a:t>
            </a:r>
            <a:r>
              <a:rPr dirty="0" err="1"/>
              <a:t>października</a:t>
            </a:r>
            <a:r>
              <a:rPr dirty="0"/>
              <a:t> </a:t>
            </a:r>
            <a:r>
              <a:rPr lang="pl-PL" dirty="0"/>
              <a:t>2022</a:t>
            </a:r>
            <a:r>
              <a:rPr dirty="0"/>
              <a:t> r.</a:t>
            </a:r>
          </a:p>
        </p:txBody>
      </p:sp>
      <p:sp>
        <p:nvSpPr>
          <p:cNvPr id="152" name="równy i bezpieczny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21340" spc="-213"/>
            </a:pPr>
            <a:r>
              <a:rPr dirty="0" err="1"/>
              <a:t>równy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bezpieczny</a:t>
            </a:r>
            <a:endParaRPr dirty="0"/>
          </a:p>
          <a:p>
            <a:pPr defTabSz="566674">
              <a:defRPr sz="21340" spc="-213"/>
            </a:pPr>
            <a:r>
              <a:rPr dirty="0" err="1"/>
              <a:t>UW</a:t>
            </a:r>
            <a:r>
              <a:rPr cap="none" dirty="0" err="1"/>
              <a:t>r</a:t>
            </a:r>
            <a:endParaRPr cap="none" dirty="0"/>
          </a:p>
        </p:txBody>
      </p:sp>
      <p:sp>
        <p:nvSpPr>
          <p:cNvPr id="153" name="#RównyUWR        #pomocnyUWr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t>#RównyUWR        #pomocnyUWr       </a:t>
            </a:r>
          </a:p>
        </p:txBody>
      </p:sp>
      <p:pic>
        <p:nvPicPr>
          <p:cNvPr id="154" name="BadawczaUWrPL-07.png" descr="BadawczaUWrPL-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498" y="2870306"/>
            <a:ext cx="10602767" cy="14991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metody rozstrzygnięcia sprawy"/>
          <p:cNvSpPr txBox="1">
            <a:spLocks noGrp="1"/>
          </p:cNvSpPr>
          <p:nvPr>
            <p:ph type="body" sz="quarter" idx="1"/>
          </p:nvPr>
        </p:nvSpPr>
        <p:spPr>
          <a:xfrm>
            <a:off x="4118292" y="2158030"/>
            <a:ext cx="16840201" cy="36669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t>metody rozstrzygnięcia sprawy</a:t>
            </a:r>
          </a:p>
        </p:txBody>
      </p:sp>
      <p:sp>
        <p:nvSpPr>
          <p:cNvPr id="254" name="ścieżka nieformalna"/>
          <p:cNvSpPr txBox="1">
            <a:spLocks noGrp="1"/>
          </p:cNvSpPr>
          <p:nvPr>
            <p:ph type="body" idx="21"/>
          </p:nvPr>
        </p:nvSpPr>
        <p:spPr>
          <a:xfrm>
            <a:off x="3093395" y="8134183"/>
            <a:ext cx="9423405" cy="143856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defTabSz="800735">
              <a:lnSpc>
                <a:spcPts val="3400"/>
              </a:lnSpc>
              <a:defRPr sz="3104" spc="-31"/>
            </a:pPr>
            <a:r>
              <a:t>ścieżka nieformalna</a:t>
            </a:r>
          </a:p>
          <a:p>
            <a:pPr defTabSz="800735">
              <a:lnSpc>
                <a:spcPts val="3400"/>
              </a:lnSpc>
              <a:defRPr sz="3104" spc="-31"/>
            </a:pPr>
            <a:endParaRPr/>
          </a:p>
        </p:txBody>
      </p:sp>
      <p:sp>
        <p:nvSpPr>
          <p:cNvPr id="255" name="ścieżka formalna"/>
          <p:cNvSpPr txBox="1"/>
          <p:nvPr/>
        </p:nvSpPr>
        <p:spPr>
          <a:xfrm>
            <a:off x="13981810" y="8134183"/>
            <a:ext cx="9423405" cy="143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00735">
              <a:lnSpc>
                <a:spcPts val="3400"/>
              </a:lnSpc>
              <a:defRPr sz="3104" cap="all" spc="-31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ścieżka formalna</a:t>
            </a:r>
          </a:p>
          <a:p>
            <a:pPr algn="l" defTabSz="800735">
              <a:lnSpc>
                <a:spcPts val="3400"/>
              </a:lnSpc>
              <a:defRPr sz="3104" cap="all" spc="-31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56" name="w toku procedury instytucje wsparcia zapewniają ochronę osób sygnalizujących naruszenia"/>
          <p:cNvSpPr txBox="1"/>
          <p:nvPr/>
        </p:nvSpPr>
        <p:spPr>
          <a:xfrm>
            <a:off x="3989067" y="5912461"/>
            <a:ext cx="16692696" cy="143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602615">
              <a:lnSpc>
                <a:spcPts val="2600"/>
              </a:lnSpc>
              <a:defRPr sz="2774" cap="all" spc="-27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w toku procedury instytucje wsparcia zapewniają ochronę osób sygnalizujących naruszenia</a:t>
            </a:r>
          </a:p>
          <a:p>
            <a:pPr algn="l" defTabSz="602615">
              <a:lnSpc>
                <a:spcPts val="2600"/>
              </a:lnSpc>
              <a:defRPr sz="2336" cap="all" spc="-23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57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#RównyUWR        #pomocnyUWr       </a:t>
            </a:r>
          </a:p>
        </p:txBody>
      </p:sp>
      <p:pic>
        <p:nvPicPr>
          <p:cNvPr id="258" name="BadawczaUWrPL-07.png" descr="BadawczaUWrPL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458" y="-2843286"/>
            <a:ext cx="6217287" cy="879090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Prostokąt"/>
          <p:cNvSpPr/>
          <p:nvPr/>
        </p:nvSpPr>
        <p:spPr>
          <a:xfrm>
            <a:off x="2319374" y="9015388"/>
            <a:ext cx="9607746" cy="39213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60" name="Oficjalne zgłoszenie sprawy do Rzecznika uniwersyteckiego rowny@uwr.edu.pl…"/>
          <p:cNvSpPr txBox="1"/>
          <p:nvPr/>
        </p:nvSpPr>
        <p:spPr>
          <a:xfrm>
            <a:off x="2611702" y="9455140"/>
            <a:ext cx="9023091" cy="421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914400">
              <a:lnSpc>
                <a:spcPct val="9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Oficjalne zgłoszenie sprawy do Rzecznika uniwersyteckiego rowny@uwr.edu.pl</a:t>
            </a:r>
          </a:p>
          <a:p>
            <a:pPr algn="l" defTabSz="914400">
              <a:lnSpc>
                <a:spcPct val="9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lub pełnomocnika/pełnomocniczki wydziałowej.</a:t>
            </a:r>
            <a:br/>
            <a:endParaRPr/>
          </a:p>
          <a:p>
            <a:pPr algn="l" defTabSz="914400">
              <a:lnSpc>
                <a:spcPct val="9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Rozstrzygnięcie w ciągu 21 dni poprzez mechanizmy sprawiedliwości naprawczej.</a:t>
            </a:r>
          </a:p>
        </p:txBody>
      </p:sp>
      <p:sp>
        <p:nvSpPr>
          <p:cNvPr id="261" name="Prostokąt"/>
          <p:cNvSpPr/>
          <p:nvPr/>
        </p:nvSpPr>
        <p:spPr>
          <a:xfrm>
            <a:off x="12763836" y="9015388"/>
            <a:ext cx="9607745" cy="39213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62" name="Oficjalne zgłoszenie sprawy do  Komisji ds. Równego Traktowania  krt@uwr.edu.pl.…"/>
          <p:cNvSpPr txBox="1"/>
          <p:nvPr/>
        </p:nvSpPr>
        <p:spPr>
          <a:xfrm>
            <a:off x="13097901" y="9230953"/>
            <a:ext cx="10214569" cy="349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23305" indent="-323305" algn="l" defTabSz="603504">
              <a:lnSpc>
                <a:spcPct val="90000"/>
              </a:lnSpc>
              <a:buClr>
                <a:srgbClr val="FFFFFF"/>
              </a:buClr>
              <a:buSzPct val="250000"/>
              <a:buChar char="-"/>
              <a:defRPr sz="3366">
                <a:latin typeface="Calibri"/>
                <a:ea typeface="Calibri"/>
                <a:cs typeface="Calibri"/>
                <a:sym typeface="Calibri"/>
              </a:defRPr>
            </a:pPr>
            <a:r>
              <a:t>Oficjalne zgłoszenie sprawy do </a:t>
            </a:r>
            <a:br/>
            <a:r>
              <a:t>Komisji ds. Równego Traktowania </a:t>
            </a:r>
            <a:br/>
            <a:r>
              <a:t>krt@uwr.edu.pl.</a:t>
            </a:r>
            <a:br/>
            <a:endParaRPr/>
          </a:p>
          <a:p>
            <a:pPr marL="323305" indent="-323305" algn="l" defTabSz="603504">
              <a:lnSpc>
                <a:spcPct val="90000"/>
              </a:lnSpc>
              <a:buClr>
                <a:srgbClr val="FFFFFF"/>
              </a:buClr>
              <a:buSzPct val="250000"/>
              <a:buChar char="-"/>
              <a:defRPr sz="3366">
                <a:latin typeface="Calibri"/>
                <a:ea typeface="Calibri"/>
                <a:cs typeface="Calibri"/>
                <a:sym typeface="Calibri"/>
              </a:defRPr>
            </a:pPr>
            <a:r>
              <a:t>Rozstrzygnięcie w ciągu 45 dni poprzez m.in. stwierdzenie naruszenia standardów UWr wraz </a:t>
            </a:r>
            <a:br/>
            <a:r>
              <a:t>z rekomendacją kar dyscyplinarnych.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bezpieczny.uwr@uwr.edu.pl…"/>
          <p:cNvSpPr txBox="1">
            <a:spLocks noGrp="1"/>
          </p:cNvSpPr>
          <p:nvPr>
            <p:ph type="subTitle" sz="quarter" idx="1"/>
          </p:nvPr>
        </p:nvSpPr>
        <p:spPr>
          <a:xfrm>
            <a:off x="14457449" y="11026587"/>
            <a:ext cx="10830968" cy="2095501"/>
          </a:xfrm>
          <a:prstGeom prst="rect">
            <a:avLst/>
          </a:prstGeom>
        </p:spPr>
        <p:txBody>
          <a:bodyPr/>
          <a:lstStyle/>
          <a:p>
            <a:pPr lvl="4">
              <a:lnSpc>
                <a:spcPct val="110000"/>
              </a:lnSpc>
              <a:defRPr sz="3300" cap="all" spc="-33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pPr>
            <a:r>
              <a:t>bezpieczny.uwr@uwr.edu.pl</a:t>
            </a:r>
          </a:p>
          <a:p>
            <a:pPr lvl="4">
              <a:lnSpc>
                <a:spcPct val="110000"/>
              </a:lnSpc>
              <a:defRPr sz="3300" cap="all" spc="-33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pPr>
            <a:endParaRPr/>
          </a:p>
          <a:p>
            <a:pPr lvl="4">
              <a:lnSpc>
                <a:spcPct val="110000"/>
              </a:lnSpc>
              <a:defRPr sz="3300" cap="all" spc="-33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pPr>
            <a:r>
              <a:t>rownosc@uwr.edu.pl</a:t>
            </a:r>
          </a:p>
        </p:txBody>
      </p:sp>
      <p:sp>
        <p:nvSpPr>
          <p:cNvPr id="265" name="równy i bezpieczny…"/>
          <p:cNvSpPr txBox="1">
            <a:spLocks noGrp="1"/>
          </p:cNvSpPr>
          <p:nvPr>
            <p:ph type="ctrTitle"/>
          </p:nvPr>
        </p:nvSpPr>
        <p:spPr>
          <a:xfrm>
            <a:off x="1005679" y="1077581"/>
            <a:ext cx="21945601" cy="55245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21340" spc="-213"/>
            </a:pPr>
            <a:r>
              <a:t>równy i bezpieczny</a:t>
            </a:r>
          </a:p>
          <a:p>
            <a:pPr defTabSz="566674">
              <a:defRPr sz="21340" spc="-213"/>
            </a:pPr>
            <a:r>
              <a:t>UW</a:t>
            </a:r>
            <a:r>
              <a:rPr cap="none"/>
              <a:t>r</a:t>
            </a:r>
          </a:p>
        </p:txBody>
      </p:sp>
      <p:pic>
        <p:nvPicPr>
          <p:cNvPr id="266" name="BadawczaUWrPL-07.png" descr="BadawczaUWrPL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560" y="-2719064"/>
            <a:ext cx="13561283" cy="19174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bamy o bezpieczeństwo oraz jak najlepsze doświadczenie nauki…"/>
          <p:cNvSpPr txBox="1">
            <a:spLocks noGrp="1"/>
          </p:cNvSpPr>
          <p:nvPr>
            <p:ph type="body" sz="quarter" idx="1"/>
          </p:nvPr>
        </p:nvSpPr>
        <p:spPr>
          <a:xfrm>
            <a:off x="908884" y="4941389"/>
            <a:ext cx="4584701" cy="3123705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Leopoldina Regular"/>
                <a:ea typeface="Leopoldina Regular"/>
                <a:cs typeface="Leopoldina Regular"/>
                <a:sym typeface="Leopoldina Regular"/>
              </a:defRPr>
            </a:pPr>
            <a:r>
              <a:t>Dbamy o bezpieczeństwo oraz jak najlepsze doświadczenie nauki </a:t>
            </a:r>
          </a:p>
          <a:p>
            <a:pPr>
              <a:defRPr>
                <a:latin typeface="Leopoldina Regular"/>
                <a:ea typeface="Leopoldina Regular"/>
                <a:cs typeface="Leopoldina Regular"/>
                <a:sym typeface="Leopoldina Regular"/>
              </a:defRPr>
            </a:pPr>
            <a:r>
              <a:t>i pracy.</a:t>
            </a:r>
          </a:p>
        </p:txBody>
      </p:sp>
      <p:sp>
        <p:nvSpPr>
          <p:cNvPr id="163" name="nasza misja i cele"/>
          <p:cNvSpPr txBox="1">
            <a:spLocks noGrp="1"/>
          </p:cNvSpPr>
          <p:nvPr>
            <p:ph type="title"/>
          </p:nvPr>
        </p:nvSpPr>
        <p:spPr>
          <a:xfrm>
            <a:off x="3430111" y="1039655"/>
            <a:ext cx="17780001" cy="34538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14000" dirty="0" err="1"/>
              <a:t>nasza</a:t>
            </a:r>
            <a:r>
              <a:rPr sz="14000" dirty="0"/>
              <a:t> </a:t>
            </a:r>
            <a:r>
              <a:rPr sz="14000" dirty="0" err="1"/>
              <a:t>misja</a:t>
            </a:r>
            <a:r>
              <a:rPr sz="14000" dirty="0"/>
              <a:t> </a:t>
            </a:r>
            <a:r>
              <a:rPr sz="14000" dirty="0" err="1"/>
              <a:t>i</a:t>
            </a:r>
            <a:r>
              <a:rPr sz="14000" dirty="0"/>
              <a:t> </a:t>
            </a:r>
            <a:r>
              <a:rPr sz="14000" dirty="0" err="1"/>
              <a:t>cele</a:t>
            </a:r>
            <a:endParaRPr sz="14000" dirty="0"/>
          </a:p>
        </p:txBody>
      </p:sp>
      <p:sp>
        <p:nvSpPr>
          <p:cNvPr id="164" name="Nie tolerujemy żadnej formy dyskryminacji."/>
          <p:cNvSpPr txBox="1"/>
          <p:nvPr/>
        </p:nvSpPr>
        <p:spPr>
          <a:xfrm>
            <a:off x="6587407" y="4941389"/>
            <a:ext cx="4584701" cy="3123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defRPr sz="3200" spc="-32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lvl1pPr>
          </a:lstStyle>
          <a:p>
            <a:r>
              <a:t>Nie tolerujemy żadnej formy dyskryminacji.</a:t>
            </a:r>
          </a:p>
        </p:txBody>
      </p:sp>
      <p:sp>
        <p:nvSpPr>
          <p:cNvPr id="165" name="Wymagamy, by wszyscy we wspólnocie akademickiej byli traktowani z szacunkiem, uprzejmością i w równy sposób."/>
          <p:cNvSpPr txBox="1"/>
          <p:nvPr/>
        </p:nvSpPr>
        <p:spPr>
          <a:xfrm>
            <a:off x="12265931" y="4941389"/>
            <a:ext cx="4584701" cy="3123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defRPr sz="3200" spc="-32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lvl1pPr>
          </a:lstStyle>
          <a:p>
            <a:r>
              <a:t>Wymagamy, by wszyscy we wspólnocie akademickiej byli traktowani z szacunkiem, uprzejmością i w równy sposób.</a:t>
            </a:r>
          </a:p>
        </p:txBody>
      </p:sp>
      <p:sp>
        <p:nvSpPr>
          <p:cNvPr id="166" name="Nie ograniczamy wolności słowa, ale sprzeciwiamy się wyrażaniu nienawiści wobec kogokolwiek."/>
          <p:cNvSpPr txBox="1"/>
          <p:nvPr/>
        </p:nvSpPr>
        <p:spPr>
          <a:xfrm>
            <a:off x="18204014" y="4941389"/>
            <a:ext cx="4584701" cy="3123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defRPr sz="3200" spc="-32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lvl1pPr>
          </a:lstStyle>
          <a:p>
            <a:r>
              <a:t>Nie ograniczamy wolności słowa, ale sprzeciwiamy się wyrażaniu nienawiści wobec kogokolwiek.</a:t>
            </a:r>
          </a:p>
        </p:txBody>
      </p:sp>
      <p:sp>
        <p:nvSpPr>
          <p:cNvPr id="167" name="Pamiętaj!"/>
          <p:cNvSpPr txBox="1"/>
          <p:nvPr/>
        </p:nvSpPr>
        <p:spPr>
          <a:xfrm>
            <a:off x="2598273" y="7767403"/>
            <a:ext cx="17780001" cy="347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84200">
              <a:lnSpc>
                <a:spcPct val="80000"/>
              </a:lnSpc>
              <a:defRPr sz="22000" cap="all" spc="-220">
                <a:solidFill>
                  <a:srgbClr val="FFD74C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dirty="0" err="1"/>
              <a:t>Pamiętaj</a:t>
            </a:r>
            <a:r>
              <a:rPr dirty="0"/>
              <a:t>!</a:t>
            </a:r>
          </a:p>
        </p:txBody>
      </p:sp>
      <p:sp>
        <p:nvSpPr>
          <p:cNvPr id="168" name="Masz prawo do wyrażania swojej opinii, jednak szanuj godność innych."/>
          <p:cNvSpPr txBox="1"/>
          <p:nvPr/>
        </p:nvSpPr>
        <p:spPr>
          <a:xfrm>
            <a:off x="1677556" y="11337544"/>
            <a:ext cx="4584701" cy="3123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defRPr sz="3200" spc="-32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lvl1pPr>
          </a:lstStyle>
          <a:p>
            <a:r>
              <a:t>Masz prawo do wyrażania swojej opinii, jednak szanuj godność innych.</a:t>
            </a:r>
          </a:p>
        </p:txBody>
      </p:sp>
      <p:sp>
        <p:nvSpPr>
          <p:cNvPr id="169" name="Nie stosuj mowy nienawiści."/>
          <p:cNvSpPr txBox="1"/>
          <p:nvPr/>
        </p:nvSpPr>
        <p:spPr>
          <a:xfrm>
            <a:off x="6971744" y="11337544"/>
            <a:ext cx="4584701" cy="3123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defRPr sz="3200" spc="-32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lvl1pPr>
          </a:lstStyle>
          <a:p>
            <a:r>
              <a:t>Nie stosuj mowy nienawiści.</a:t>
            </a:r>
          </a:p>
        </p:txBody>
      </p:sp>
      <p:sp>
        <p:nvSpPr>
          <p:cNvPr id="170" name="Nie nawołuj do przemocy."/>
          <p:cNvSpPr txBox="1"/>
          <p:nvPr/>
        </p:nvSpPr>
        <p:spPr>
          <a:xfrm>
            <a:off x="15728309" y="11337544"/>
            <a:ext cx="4584701" cy="3123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defRPr sz="3200" spc="-32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lvl1pPr>
          </a:lstStyle>
          <a:p>
            <a:r>
              <a:t>Nie nawołuj do przemocy.</a:t>
            </a:r>
          </a:p>
        </p:txBody>
      </p:sp>
      <p:sp>
        <p:nvSpPr>
          <p:cNvPr id="171" name="Jeśli widzisz hejt, reaguj w sposób wyważony…"/>
          <p:cNvSpPr txBox="1"/>
          <p:nvPr/>
        </p:nvSpPr>
        <p:spPr>
          <a:xfrm>
            <a:off x="10770179" y="11337544"/>
            <a:ext cx="4584701" cy="3123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84200">
              <a:defRPr sz="3200" spc="-32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pPr>
            <a:r>
              <a:t>Jeśli widzisz hejt, reaguj w sposób wyważony </a:t>
            </a:r>
          </a:p>
          <a:p>
            <a:pPr algn="l" defTabSz="584200">
              <a:defRPr sz="3200" spc="-32">
                <a:solidFill>
                  <a:srgbClr val="FFFFF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pPr>
            <a:r>
              <a:t>i rzeczowy.</a:t>
            </a:r>
          </a:p>
        </p:txBody>
      </p:sp>
      <p:sp>
        <p:nvSpPr>
          <p:cNvPr id="172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#RównyUWR        #pomocnyUWr      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dzie szukać pomocy?"/>
          <p:cNvSpPr txBox="1">
            <a:spLocks noGrp="1"/>
          </p:cNvSpPr>
          <p:nvPr>
            <p:ph type="body" idx="1"/>
          </p:nvPr>
        </p:nvSpPr>
        <p:spPr>
          <a:xfrm>
            <a:off x="23487" y="1935508"/>
            <a:ext cx="21945601" cy="76122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362204">
              <a:defRPr sz="31000" spc="-310"/>
            </a:lvl1pPr>
          </a:lstStyle>
          <a:p>
            <a:r>
              <a:rPr dirty="0" err="1"/>
              <a:t>gdzie</a:t>
            </a:r>
            <a:r>
              <a:rPr dirty="0"/>
              <a:t> </a:t>
            </a:r>
            <a:r>
              <a:rPr dirty="0" err="1"/>
              <a:t>szukać</a:t>
            </a:r>
            <a:r>
              <a:rPr dirty="0"/>
              <a:t> </a:t>
            </a:r>
            <a:r>
              <a:rPr dirty="0" err="1"/>
              <a:t>pomocy</a:t>
            </a:r>
            <a:r>
              <a:rPr dirty="0"/>
              <a:t>?</a:t>
            </a:r>
          </a:p>
        </p:txBody>
      </p:sp>
      <p:sp>
        <p:nvSpPr>
          <p:cNvPr id="182" name="pełnomocniczka/pełnomocnik  ds. równego traktowania i przeciwdziałania dyskryminacji na wydziale"/>
          <p:cNvSpPr txBox="1">
            <a:spLocks noGrp="1"/>
          </p:cNvSpPr>
          <p:nvPr>
            <p:ph type="body" idx="21"/>
          </p:nvPr>
        </p:nvSpPr>
        <p:spPr>
          <a:xfrm>
            <a:off x="1133791" y="9431184"/>
            <a:ext cx="9942690" cy="304186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>
              <a:defRPr>
                <a:latin typeface="Leopoldina Bold"/>
                <a:ea typeface="Leopoldina Bold"/>
                <a:cs typeface="Leopoldina Bold"/>
                <a:sym typeface="Leopoldina Bold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rPr dirty="0" err="1"/>
              <a:t>pełnomocniczka</a:t>
            </a:r>
            <a:r>
              <a:rPr dirty="0"/>
              <a:t> </a:t>
            </a:r>
            <a:br>
              <a:rPr dirty="0"/>
            </a:br>
            <a:r>
              <a:rPr dirty="0"/>
              <a:t>ds. </a:t>
            </a:r>
            <a:r>
              <a:rPr dirty="0" err="1"/>
              <a:t>równego</a:t>
            </a:r>
            <a:r>
              <a:rPr dirty="0"/>
              <a:t> </a:t>
            </a:r>
            <a:r>
              <a:rPr dirty="0" err="1"/>
              <a:t>traktowania</a:t>
            </a:r>
            <a:br>
              <a:rPr dirty="0"/>
            </a:b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przeciwdziałania</a:t>
            </a:r>
            <a:r>
              <a:rPr dirty="0"/>
              <a:t> </a:t>
            </a:r>
            <a:r>
              <a:rPr dirty="0" err="1"/>
              <a:t>dyskryminacji</a:t>
            </a:r>
            <a:r>
              <a:rPr dirty="0"/>
              <a:t> </a:t>
            </a:r>
            <a:r>
              <a:rPr lang="pl-PL" dirty="0"/>
              <a:t>                                       w MIĘDZYWYDZIAŁOWYM STUDIUM OCHRONY ŚRODOWISKA - mgr Magda Basta</a:t>
            </a:r>
            <a:endParaRPr dirty="0"/>
          </a:p>
        </p:txBody>
      </p:sp>
      <p:sp>
        <p:nvSpPr>
          <p:cNvPr id="183" name="pełnomocnik/pełnomocniczka dziekana ds. bezpieczeństwa studentów i doktorantów"/>
          <p:cNvSpPr txBox="1"/>
          <p:nvPr/>
        </p:nvSpPr>
        <p:spPr>
          <a:xfrm>
            <a:off x="12768065" y="9431184"/>
            <a:ext cx="9942690" cy="304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endParaRPr dirty="0"/>
          </a:p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rPr lang="pl-PL" dirty="0"/>
              <a:t>P</a:t>
            </a:r>
            <a:r>
              <a:rPr dirty="0" err="1"/>
              <a:t>ełnomocni</a:t>
            </a:r>
            <a:r>
              <a:rPr lang="pl-PL" dirty="0" err="1"/>
              <a:t>cy</a:t>
            </a:r>
            <a:r>
              <a:rPr lang="pl-PL" dirty="0"/>
              <a:t> </a:t>
            </a:r>
            <a:r>
              <a:rPr dirty="0" err="1"/>
              <a:t>dziekan</a:t>
            </a:r>
            <a:r>
              <a:rPr lang="pl-PL" dirty="0"/>
              <a:t>Ów</a:t>
            </a:r>
            <a:r>
              <a:rPr dirty="0"/>
              <a:t> ds. </a:t>
            </a:r>
            <a:r>
              <a:rPr dirty="0" err="1"/>
              <a:t>bezpieczeństwa</a:t>
            </a:r>
            <a:r>
              <a:rPr dirty="0"/>
              <a:t> </a:t>
            </a:r>
            <a:r>
              <a:rPr dirty="0" err="1"/>
              <a:t>studentów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doktorantów</a:t>
            </a:r>
            <a:r>
              <a:rPr lang="pl-PL" dirty="0"/>
              <a:t>:  </a:t>
            </a:r>
          </a:p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rPr lang="pl-PL" dirty="0"/>
              <a:t> WYDZIAŁ NAUK BIOLOGICZNYCH - DR PRZEMYSŁAW DUDA</a:t>
            </a:r>
          </a:p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rPr lang="pl-PL" dirty="0"/>
              <a:t>WYDZIAŁ NAUK O ZIEMI I KSZTAŁTOWANIA ŚRODOWISKA - </a:t>
            </a:r>
            <a:br>
              <a:rPr lang="pl-PL" dirty="0"/>
            </a:br>
            <a:r>
              <a:rPr lang="pl-PL" dirty="0"/>
              <a:t>DR ŁUKASZ PLEŚNIAK</a:t>
            </a:r>
          </a:p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endParaRPr dirty="0"/>
          </a:p>
        </p:txBody>
      </p:sp>
      <p:sp>
        <p:nvSpPr>
          <p:cNvPr id="184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#RównyUWR        #pomocnyUWr       </a:t>
            </a:r>
          </a:p>
        </p:txBody>
      </p:sp>
      <p:pic>
        <p:nvPicPr>
          <p:cNvPr id="185" name="BadawczaUWrPL-07.png" descr="BadawczaUWrPL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458" y="-2843286"/>
            <a:ext cx="6217287" cy="879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ieć równości…"/>
          <p:cNvSpPr txBox="1"/>
          <p:nvPr/>
        </p:nvSpPr>
        <p:spPr>
          <a:xfrm>
            <a:off x="4734159" y="3508244"/>
            <a:ext cx="14915682" cy="565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defTabSz="584200">
              <a:lnSpc>
                <a:spcPct val="80000"/>
              </a:lnSpc>
              <a:defRPr sz="16200" cap="all" spc="-162">
                <a:latin typeface="+mn-lt"/>
                <a:ea typeface="+mn-ea"/>
                <a:cs typeface="+mn-cs"/>
                <a:sym typeface="Druk Medium"/>
              </a:defRPr>
            </a:pPr>
            <a:r>
              <a:rPr sz="12000" dirty="0" err="1"/>
              <a:t>sieć</a:t>
            </a:r>
            <a:r>
              <a:rPr sz="12000" dirty="0"/>
              <a:t> </a:t>
            </a:r>
            <a:r>
              <a:rPr sz="12000" dirty="0" err="1"/>
              <a:t>równości</a:t>
            </a:r>
            <a:endParaRPr sz="12000" dirty="0"/>
          </a:p>
          <a:p>
            <a:pPr defTabSz="584200">
              <a:lnSpc>
                <a:spcPct val="80000"/>
              </a:lnSpc>
              <a:defRPr sz="16200" cap="all" spc="-162">
                <a:latin typeface="+mn-lt"/>
                <a:ea typeface="+mn-ea"/>
                <a:cs typeface="+mn-cs"/>
                <a:sym typeface="Druk Medium"/>
              </a:defRPr>
            </a:pPr>
            <a:r>
              <a:rPr sz="12000" dirty="0" err="1"/>
              <a:t>i</a:t>
            </a:r>
            <a:r>
              <a:rPr sz="12000" dirty="0"/>
              <a:t> </a:t>
            </a:r>
            <a:r>
              <a:rPr sz="12000" dirty="0" err="1"/>
              <a:t>bezpieczeństwa</a:t>
            </a:r>
            <a:endParaRPr sz="12000" dirty="0"/>
          </a:p>
        </p:txBody>
      </p:sp>
      <p:sp>
        <p:nvSpPr>
          <p:cNvPr id="195" name="Koło"/>
          <p:cNvSpPr/>
          <p:nvPr/>
        </p:nvSpPr>
        <p:spPr>
          <a:xfrm>
            <a:off x="3078605" y="1534412"/>
            <a:ext cx="3812536" cy="381253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96" name="dr łukasz prus"/>
          <p:cNvSpPr txBox="1"/>
          <p:nvPr/>
        </p:nvSpPr>
        <p:spPr>
          <a:xfrm>
            <a:off x="1488037" y="2969867"/>
            <a:ext cx="7245837" cy="11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lnSpc>
                <a:spcPct val="110000"/>
              </a:lnSpc>
              <a:defRPr sz="3200" cap="all" spc="-32">
                <a:latin typeface="Leopoldina Bold"/>
                <a:ea typeface="Leopoldina Bold"/>
                <a:cs typeface="Leopoldina Bold"/>
                <a:sym typeface="Leopoldina Bold"/>
              </a:defRPr>
            </a:lvl1pPr>
          </a:lstStyle>
          <a:p>
            <a:r>
              <a:rPr dirty="0" err="1"/>
              <a:t>dr</a:t>
            </a:r>
            <a:r>
              <a:rPr dirty="0"/>
              <a:t> </a:t>
            </a:r>
            <a:r>
              <a:rPr lang="pl-PL" dirty="0" err="1"/>
              <a:t>małgorzata</a:t>
            </a:r>
            <a:r>
              <a:rPr lang="pl-PL" dirty="0"/>
              <a:t> Kolankowska</a:t>
            </a:r>
          </a:p>
          <a:p>
            <a:r>
              <a:rPr lang="pl-PL" dirty="0"/>
              <a:t>ROWNOSC@UWR.EDU.PL</a:t>
            </a:r>
            <a:endParaRPr dirty="0"/>
          </a:p>
        </p:txBody>
      </p:sp>
      <p:sp>
        <p:nvSpPr>
          <p:cNvPr id="197" name="Koło"/>
          <p:cNvSpPr/>
          <p:nvPr/>
        </p:nvSpPr>
        <p:spPr>
          <a:xfrm>
            <a:off x="17616766" y="1449004"/>
            <a:ext cx="3812535" cy="3812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98" name="dr Karolina kremens"/>
          <p:cNvSpPr txBox="1"/>
          <p:nvPr/>
        </p:nvSpPr>
        <p:spPr>
          <a:xfrm>
            <a:off x="16702028" y="3608798"/>
            <a:ext cx="5895625" cy="104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10000"/>
              </a:lnSpc>
              <a:defRPr sz="3200" cap="all" spc="-32">
                <a:latin typeface="Leopoldina Bold"/>
                <a:ea typeface="Leopoldina Bold"/>
                <a:cs typeface="Leopoldina Bold"/>
                <a:sym typeface="Leopoldina Bold"/>
              </a:defRPr>
            </a:lvl1pPr>
          </a:lstStyle>
          <a:p>
            <a:r>
              <a:rPr sz="2800" dirty="0" err="1"/>
              <a:t>dr</a:t>
            </a:r>
            <a:r>
              <a:rPr sz="2800" dirty="0"/>
              <a:t> </a:t>
            </a:r>
            <a:r>
              <a:rPr lang="pl-PL" sz="2800" dirty="0" err="1"/>
              <a:t>łukasz</a:t>
            </a:r>
            <a:r>
              <a:rPr lang="pl-PL" sz="2800" dirty="0"/>
              <a:t> </a:t>
            </a:r>
            <a:r>
              <a:rPr lang="pl-PL" sz="2800" dirty="0" err="1"/>
              <a:t>prus</a:t>
            </a:r>
            <a:endParaRPr lang="pl-PL" sz="2800" dirty="0"/>
          </a:p>
          <a:p>
            <a:r>
              <a:rPr lang="pl-PL" sz="2800" dirty="0" err="1"/>
              <a:t>bezpieczny.uwr@uwr.edu.pl</a:t>
            </a:r>
            <a:endParaRPr sz="2800" dirty="0"/>
          </a:p>
        </p:txBody>
      </p:sp>
      <p:sp>
        <p:nvSpPr>
          <p:cNvPr id="199" name="Koło"/>
          <p:cNvSpPr/>
          <p:nvPr/>
        </p:nvSpPr>
        <p:spPr>
          <a:xfrm>
            <a:off x="3292125" y="9436370"/>
            <a:ext cx="3812536" cy="381253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00" name="pełnomocniczka/pełnomocnik  ds. równego traktowania i przeciwdziałania dyskryminacji na wydziale"/>
          <p:cNvSpPr txBox="1"/>
          <p:nvPr/>
        </p:nvSpPr>
        <p:spPr>
          <a:xfrm>
            <a:off x="686848" y="9668660"/>
            <a:ext cx="9023090" cy="304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84200">
              <a:lnSpc>
                <a:spcPct val="110000"/>
              </a:lnSpc>
              <a:defRPr sz="3200" cap="all" spc="-32">
                <a:latin typeface="Leopoldina Bold"/>
                <a:ea typeface="Leopoldina Bold"/>
                <a:cs typeface="Leopoldina Bold"/>
                <a:sym typeface="Leopoldina Bold"/>
              </a:defRPr>
            </a:pPr>
            <a:endParaRPr dirty="0"/>
          </a:p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rPr dirty="0" err="1"/>
              <a:t>pełnomocniczka</a:t>
            </a:r>
            <a:r>
              <a:rPr dirty="0"/>
              <a:t>/</a:t>
            </a:r>
            <a:r>
              <a:rPr dirty="0" err="1"/>
              <a:t>pełnomocnik</a:t>
            </a:r>
            <a:r>
              <a:rPr dirty="0"/>
              <a:t> </a:t>
            </a:r>
            <a:br>
              <a:rPr dirty="0"/>
            </a:br>
            <a:r>
              <a:rPr dirty="0"/>
              <a:t>ds. </a:t>
            </a:r>
            <a:r>
              <a:rPr dirty="0" err="1"/>
              <a:t>równego</a:t>
            </a:r>
            <a:r>
              <a:rPr dirty="0"/>
              <a:t> </a:t>
            </a:r>
            <a:r>
              <a:rPr dirty="0" err="1"/>
              <a:t>traktowania</a:t>
            </a:r>
            <a:br>
              <a:rPr dirty="0"/>
            </a:b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przeciwdziałania</a:t>
            </a:r>
            <a:r>
              <a:rPr dirty="0"/>
              <a:t> </a:t>
            </a:r>
            <a:r>
              <a:rPr dirty="0" err="1"/>
              <a:t>dyskryminacji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wydziale</a:t>
            </a:r>
            <a:endParaRPr dirty="0"/>
          </a:p>
        </p:txBody>
      </p:sp>
      <p:sp>
        <p:nvSpPr>
          <p:cNvPr id="201" name="Koło"/>
          <p:cNvSpPr/>
          <p:nvPr/>
        </p:nvSpPr>
        <p:spPr>
          <a:xfrm>
            <a:off x="17360541" y="9155215"/>
            <a:ext cx="3812536" cy="3812535"/>
          </a:xfrm>
          <a:prstGeom prst="ellipse">
            <a:avLst/>
          </a:prstGeom>
          <a:solidFill>
            <a:schemeClr val="accent2">
              <a:hueOff val="386192"/>
              <a:satOff val="21048"/>
              <a:lumOff val="-2046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02" name="pełnomocnik/pełnomocniczka dziekana ds. bezpieczeństwa studentów i doktorantów"/>
          <p:cNvSpPr txBox="1"/>
          <p:nvPr/>
        </p:nvSpPr>
        <p:spPr>
          <a:xfrm>
            <a:off x="14755263" y="9668660"/>
            <a:ext cx="9023091" cy="304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endParaRPr/>
          </a:p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pełnomocnik/pełnomocniczka dziekana ds. bezpieczeństwa studentów i doktorantów</a:t>
            </a:r>
          </a:p>
        </p:txBody>
      </p:sp>
      <p:sp>
        <p:nvSpPr>
          <p:cNvPr id="203" name="rzecznik ds. równego traktowania  i przeciwdziałania dyskryminacji na UWr"/>
          <p:cNvSpPr txBox="1"/>
          <p:nvPr/>
        </p:nvSpPr>
        <p:spPr>
          <a:xfrm>
            <a:off x="686848" y="1317959"/>
            <a:ext cx="9023090" cy="2052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54990">
              <a:lnSpc>
                <a:spcPct val="110000"/>
              </a:lnSpc>
              <a:defRPr sz="3040" cap="all" spc="-30">
                <a:latin typeface="Leopoldina Bold"/>
                <a:ea typeface="Leopoldina Bold"/>
                <a:cs typeface="Leopoldina Bold"/>
                <a:sym typeface="Leopoldina Bold"/>
              </a:defRPr>
            </a:pPr>
            <a:endParaRPr dirty="0"/>
          </a:p>
          <a:p>
            <a:pPr defTabSz="554990">
              <a:lnSpc>
                <a:spcPct val="110000"/>
              </a:lnSpc>
              <a:defRPr sz="3040" cap="all" spc="-30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rPr dirty="0" err="1"/>
              <a:t>rzeczni</a:t>
            </a:r>
            <a:r>
              <a:rPr lang="pl-PL" dirty="0"/>
              <a:t>czka</a:t>
            </a:r>
            <a:r>
              <a:rPr dirty="0"/>
              <a:t> ds. </a:t>
            </a:r>
            <a:r>
              <a:rPr dirty="0" err="1"/>
              <a:t>równego</a:t>
            </a:r>
            <a:r>
              <a:rPr dirty="0"/>
              <a:t> </a:t>
            </a:r>
            <a:r>
              <a:rPr dirty="0" err="1"/>
              <a:t>traktowania</a:t>
            </a:r>
            <a:r>
              <a:rPr dirty="0"/>
              <a:t> </a:t>
            </a:r>
            <a:br>
              <a:rPr dirty="0"/>
            </a:b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przeciwdziałania</a:t>
            </a:r>
            <a:r>
              <a:rPr dirty="0"/>
              <a:t> </a:t>
            </a:r>
            <a:r>
              <a:rPr dirty="0" err="1"/>
              <a:t>dyskryminacji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UWr</a:t>
            </a:r>
            <a:endParaRPr dirty="0"/>
          </a:p>
        </p:txBody>
      </p:sp>
      <p:sp>
        <p:nvSpPr>
          <p:cNvPr id="204" name="pełnomocniczka rektora  ds. bezpieczeństwa studentów  i doktorantów"/>
          <p:cNvSpPr txBox="1"/>
          <p:nvPr/>
        </p:nvSpPr>
        <p:spPr>
          <a:xfrm>
            <a:off x="15000312" y="1817440"/>
            <a:ext cx="9023090" cy="168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/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endParaRPr dirty="0"/>
          </a:p>
          <a:p>
            <a:pPr defTabSz="584200">
              <a:lnSpc>
                <a:spcPct val="110000"/>
              </a:lnSpc>
              <a:defRPr sz="3200" cap="all" spc="-32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rPr lang="pl-PL" dirty="0"/>
              <a:t>PEŁNOMOCNIK </a:t>
            </a:r>
            <a:r>
              <a:rPr dirty="0"/>
              <a:t> </a:t>
            </a:r>
            <a:r>
              <a:rPr dirty="0" err="1"/>
              <a:t>rektora</a:t>
            </a:r>
            <a:r>
              <a:rPr dirty="0"/>
              <a:t> </a:t>
            </a:r>
            <a:br>
              <a:rPr dirty="0"/>
            </a:br>
            <a:r>
              <a:rPr dirty="0"/>
              <a:t>ds. </a:t>
            </a:r>
            <a:r>
              <a:rPr dirty="0" err="1"/>
              <a:t>bezpieczeństwa</a:t>
            </a:r>
            <a:r>
              <a:rPr dirty="0"/>
              <a:t> </a:t>
            </a:r>
            <a:r>
              <a:rPr dirty="0" err="1"/>
              <a:t>studentów</a:t>
            </a:r>
            <a:r>
              <a:rPr dirty="0"/>
              <a:t> </a:t>
            </a:r>
            <a:br>
              <a:rPr dirty="0"/>
            </a:b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doktorantów</a:t>
            </a:r>
            <a:endParaRPr dirty="0"/>
          </a:p>
        </p:txBody>
      </p:sp>
      <p:sp>
        <p:nvSpPr>
          <p:cNvPr id="205" name="Linia"/>
          <p:cNvSpPr/>
          <p:nvPr/>
        </p:nvSpPr>
        <p:spPr>
          <a:xfrm flipH="1">
            <a:off x="4631160" y="5921896"/>
            <a:ext cx="1" cy="2904872"/>
          </a:xfrm>
          <a:prstGeom prst="line">
            <a:avLst/>
          </a:prstGeom>
          <a:ln w="2540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" name="Linia"/>
          <p:cNvSpPr/>
          <p:nvPr/>
        </p:nvSpPr>
        <p:spPr>
          <a:xfrm>
            <a:off x="10699120" y="3762372"/>
            <a:ext cx="3109666" cy="1"/>
          </a:xfrm>
          <a:prstGeom prst="line">
            <a:avLst/>
          </a:prstGeom>
          <a:ln w="2540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Linia"/>
          <p:cNvSpPr/>
          <p:nvPr/>
        </p:nvSpPr>
        <p:spPr>
          <a:xfrm>
            <a:off x="10699120" y="11020945"/>
            <a:ext cx="3109666" cy="1"/>
          </a:xfrm>
          <a:prstGeom prst="line">
            <a:avLst/>
          </a:prstGeom>
          <a:ln w="2540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" name="Linia"/>
          <p:cNvSpPr/>
          <p:nvPr/>
        </p:nvSpPr>
        <p:spPr>
          <a:xfrm>
            <a:off x="20040872" y="5921896"/>
            <a:ext cx="1" cy="2904872"/>
          </a:xfrm>
          <a:prstGeom prst="line">
            <a:avLst/>
          </a:prstGeom>
          <a:ln w="2540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#RównyUWR        #pomocnyUWr      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oc. Alina Czapiga…"/>
          <p:cNvSpPr txBox="1">
            <a:spLocks noGrp="1"/>
          </p:cNvSpPr>
          <p:nvPr>
            <p:ph type="body" sz="quarter" idx="1"/>
          </p:nvPr>
        </p:nvSpPr>
        <p:spPr>
          <a:xfrm>
            <a:off x="1219199" y="6311899"/>
            <a:ext cx="9771028" cy="6184901"/>
          </a:xfrm>
          <a:prstGeom prst="rect">
            <a:avLst/>
          </a:prstGeom>
        </p:spPr>
        <p:txBody>
          <a:bodyPr/>
          <a:lstStyle/>
          <a:p>
            <a:pPr>
              <a:defRPr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doc. Alina Czapiga</a:t>
            </a:r>
          </a:p>
          <a:p>
            <a:pPr marL="0" indent="0">
              <a:buClrTx/>
              <a:buSzTx/>
              <a:buNone/>
              <a:defRPr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ul. Kuźnicza 49/55 pok. 20</a:t>
            </a:r>
          </a:p>
          <a:p>
            <a:pPr marL="0" indent="0">
              <a:buClrTx/>
              <a:buSzTx/>
              <a:buNone/>
              <a:defRPr b="0" u="sng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rPr>
                <a:hlinkClick r:id="rId3"/>
              </a:rPr>
              <a:t>poradnia.psychologiczna@uwr.edu.pl</a:t>
            </a:r>
          </a:p>
        </p:txBody>
      </p:sp>
      <p:sp>
        <p:nvSpPr>
          <p:cNvPr id="212" name="poradnia psychologicz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poradnia psychologiczna</a:t>
            </a:r>
          </a:p>
        </p:txBody>
      </p:sp>
      <p:sp>
        <p:nvSpPr>
          <p:cNvPr id="213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#RównyUWR        #pomocnyUWr       </a:t>
            </a:r>
          </a:p>
        </p:txBody>
      </p:sp>
      <p:pic>
        <p:nvPicPr>
          <p:cNvPr id="214" name="Dr Alina Czapiga - rozpoczęcie roku akademickiego 2021/22" descr="Dr Alina Czapiga - rozpoczęcie roku akademickiego 2021/22"/>
          <p:cNvPicPr>
            <a:picLocks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58140" y="4611485"/>
            <a:ext cx="12288120" cy="6912068"/>
          </a:xfrm>
          <a:prstGeom prst="rect">
            <a:avLst/>
          </a:prstGeom>
        </p:spPr>
      </p:pic>
      <p:sp>
        <p:nvSpPr>
          <p:cNvPr id="215" name="doc. Alina Czapiga"/>
          <p:cNvSpPr/>
          <p:nvPr/>
        </p:nvSpPr>
        <p:spPr>
          <a:xfrm>
            <a:off x="11458140" y="11625152"/>
            <a:ext cx="12288119" cy="444501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685800" indent="-685800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>
                <a:solidFill>
                  <a:srgbClr val="53585F"/>
                </a:solidFill>
                <a:latin typeface="Leopoldina Regular"/>
                <a:ea typeface="Leopoldina Regular"/>
                <a:cs typeface="Leopoldina Regular"/>
                <a:sym typeface="Leopoldina Regular"/>
              </a:defRPr>
            </a:lvl1pPr>
          </a:lstStyle>
          <a:p>
            <a:r>
              <a:t>doc. Alina Czapiga</a:t>
            </a:r>
          </a:p>
        </p:txBody>
      </p:sp>
      <p:pic>
        <p:nvPicPr>
          <p:cNvPr id="216" name="BadawczaUWrPL-07.png" descr="BadawczaUWrPL-0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7458" y="-2843286"/>
            <a:ext cx="6217287" cy="879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4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Zespół ds. Obsługi Studentów  i Doktorantów  z Niepełnosprawnością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Zespół ds. Obsługi Studentów </a:t>
            </a:r>
            <a:br/>
            <a:r>
              <a:t>i Doktorantów </a:t>
            </a:r>
            <a:br/>
            <a:r>
              <a:t>z Niepełnosprawnością</a:t>
            </a:r>
          </a:p>
          <a:p>
            <a:pPr marL="0" indent="0">
              <a:buClrTx/>
              <a:buSzTx/>
              <a:buNone/>
              <a:defRPr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ul. Kuźnicza 49/55 pok. 18</a:t>
            </a:r>
          </a:p>
          <a:p>
            <a:pPr marL="0" indent="0">
              <a:buClrTx/>
              <a:buSzTx/>
              <a:buNone/>
              <a:defRPr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niepelnosprawni@uwr.edu.pl</a:t>
            </a:r>
          </a:p>
          <a:p>
            <a:pPr marL="0" indent="0">
              <a:buClrTx/>
              <a:buSzTx/>
              <a:buNone/>
              <a:defRPr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Różne formy wsparcia m.in. wypożyczalnia sprzętu, asystent dydaktyczny, konsultacje poradni psychologicznej.</a:t>
            </a:r>
          </a:p>
        </p:txBody>
      </p:sp>
      <p:sp>
        <p:nvSpPr>
          <p:cNvPr id="221" name="wsparcie osób  z niepełnosprawnościami"/>
          <p:cNvSpPr txBox="1">
            <a:spLocks noGrp="1"/>
          </p:cNvSpPr>
          <p:nvPr>
            <p:ph type="title"/>
          </p:nvPr>
        </p:nvSpPr>
        <p:spPr>
          <a:xfrm>
            <a:off x="670720" y="1910553"/>
            <a:ext cx="9937103" cy="372331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76909">
              <a:defRPr sz="9512" spc="-95"/>
            </a:pPr>
            <a:r>
              <a:rPr sz="6900" dirty="0" err="1"/>
              <a:t>wsparcie</a:t>
            </a:r>
            <a:r>
              <a:rPr sz="6900" dirty="0"/>
              <a:t> </a:t>
            </a:r>
            <a:r>
              <a:rPr sz="6900" dirty="0" err="1"/>
              <a:t>osób</a:t>
            </a:r>
            <a:r>
              <a:rPr sz="6900" dirty="0"/>
              <a:t> </a:t>
            </a:r>
            <a:br>
              <a:rPr sz="6900" dirty="0"/>
            </a:br>
            <a:r>
              <a:rPr sz="6900" dirty="0"/>
              <a:t>z </a:t>
            </a:r>
            <a:r>
              <a:rPr sz="6900" dirty="0" err="1"/>
              <a:t>niepełnosprawnościami</a:t>
            </a:r>
            <a:endParaRPr sz="6900" dirty="0"/>
          </a:p>
        </p:txBody>
      </p:sp>
      <p:sp>
        <p:nvSpPr>
          <p:cNvPr id="222" name="dr hab. Anna Śledzińska-Simon…"/>
          <p:cNvSpPr txBox="1"/>
          <p:nvPr/>
        </p:nvSpPr>
        <p:spPr>
          <a:xfrm>
            <a:off x="13423900" y="6311900"/>
            <a:ext cx="9436483" cy="61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-"/>
              <a:defRPr sz="4200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dr hab. Anna Śledzińska-Simon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4200" u="sng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krt@uwr.edu.pl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4200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Działalność na rzecz równego traktowania i przeciwdziałania dyskryminacji.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4200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Procedowanie w przypadku wszczęcia formalnej procedury skargowej</a:t>
            </a:r>
          </a:p>
        </p:txBody>
      </p:sp>
      <p:sp>
        <p:nvSpPr>
          <p:cNvPr id="223" name="komisja ds. równego traktowania"/>
          <p:cNvSpPr txBox="1"/>
          <p:nvPr/>
        </p:nvSpPr>
        <p:spPr>
          <a:xfrm>
            <a:off x="13423900" y="2939724"/>
            <a:ext cx="8356600" cy="3068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77500" lnSpcReduction="20000"/>
          </a:bodyPr>
          <a:lstStyle>
            <a:lvl1pPr algn="l">
              <a:lnSpc>
                <a:spcPct val="80000"/>
              </a:lnSpc>
              <a:defRPr sz="11600" cap="all" spc="-116"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t>komisja ds. równego traktowania</a:t>
            </a:r>
          </a:p>
        </p:txBody>
      </p:sp>
      <p:sp>
        <p:nvSpPr>
          <p:cNvPr id="224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#RównyUWR        #pomocnyUWr       </a:t>
            </a:r>
          </a:p>
        </p:txBody>
      </p:sp>
      <p:pic>
        <p:nvPicPr>
          <p:cNvPr id="225" name="BadawczaUWrPL-07.png" descr="BadawczaUWrPL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458" y="-2843286"/>
            <a:ext cx="6217287" cy="879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Uniwersytecka Poradnia Prawna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51509" indent="-651509" defTabSz="554990">
              <a:spcBef>
                <a:spcPts val="2200"/>
              </a:spcBef>
              <a:defRPr sz="3989"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Uniwersytecka Poradnia Prawna</a:t>
            </a:r>
          </a:p>
          <a:p>
            <a:pPr marL="0" indent="0" defTabSz="554990">
              <a:spcBef>
                <a:spcPts val="2200"/>
              </a:spcBef>
              <a:buClrTx/>
              <a:buSzTx/>
              <a:buNone/>
              <a:defRPr sz="3989" b="0" u="sng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upp@uwr.edu.pl</a:t>
            </a:r>
          </a:p>
          <a:p>
            <a:pPr marL="0" indent="0" defTabSz="554990">
              <a:spcBef>
                <a:spcPts val="2200"/>
              </a:spcBef>
              <a:buClrTx/>
              <a:buSzTx/>
              <a:buNone/>
              <a:defRPr sz="3989"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ul.Uniwersytecka 22/26</a:t>
            </a:r>
          </a:p>
          <a:p>
            <a:pPr marL="0" indent="0" defTabSz="554990">
              <a:spcBef>
                <a:spcPts val="2200"/>
              </a:spcBef>
              <a:buClrTx/>
              <a:buSzTx/>
              <a:buNone/>
              <a:defRPr sz="3989"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Wydział Prawa, Administracji </a:t>
            </a:r>
            <a:br/>
            <a:r>
              <a:t>i Ekonomii</a:t>
            </a:r>
          </a:p>
          <a:p>
            <a:pPr marL="0" indent="0" defTabSz="554990">
              <a:spcBef>
                <a:spcPts val="2200"/>
              </a:spcBef>
              <a:buClrTx/>
              <a:buSzTx/>
              <a:buNone/>
              <a:defRPr sz="3989" b="0"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Bezpłatne porady prawne udzielane przez studentów prawa pod kierunkiem pracowników naukowych WPAE</a:t>
            </a:r>
          </a:p>
        </p:txBody>
      </p:sp>
      <p:sp>
        <p:nvSpPr>
          <p:cNvPr id="235" name="pomoc prawna"/>
          <p:cNvSpPr txBox="1">
            <a:spLocks noGrp="1"/>
          </p:cNvSpPr>
          <p:nvPr>
            <p:ph type="title"/>
          </p:nvPr>
        </p:nvSpPr>
        <p:spPr>
          <a:xfrm>
            <a:off x="1219200" y="3763464"/>
            <a:ext cx="8356600" cy="3068291"/>
          </a:xfrm>
          <a:prstGeom prst="rect">
            <a:avLst/>
          </a:prstGeom>
        </p:spPr>
        <p:txBody>
          <a:bodyPr/>
          <a:lstStyle/>
          <a:p>
            <a:r>
              <a:t>pomoc prawna</a:t>
            </a:r>
          </a:p>
        </p:txBody>
      </p:sp>
      <p:sp>
        <p:nvSpPr>
          <p:cNvPr id="236" name="rzecznik.praw.studenta@uwr.edu.pl…"/>
          <p:cNvSpPr txBox="1"/>
          <p:nvPr/>
        </p:nvSpPr>
        <p:spPr>
          <a:xfrm>
            <a:off x="13423900" y="6311900"/>
            <a:ext cx="10100509" cy="61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-"/>
              <a:defRPr sz="4200" u="sng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rzecznik.praw.studenta@uwr.edu.pl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4200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endParaRPr/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4200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Reprezentacja osób studiujących </a:t>
            </a:r>
            <a:br/>
            <a:r>
              <a:t>w sytuacjach konfliktowych </a:t>
            </a:r>
            <a:br/>
            <a:r>
              <a:t>i kryzysowych. 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4200">
                <a:solidFill>
                  <a:srgbClr val="FFFFFF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Organ Samorządu Studenckiego.</a:t>
            </a:r>
          </a:p>
        </p:txBody>
      </p:sp>
      <p:sp>
        <p:nvSpPr>
          <p:cNvPr id="237" name="rzecznik praw studenta"/>
          <p:cNvSpPr txBox="1"/>
          <p:nvPr/>
        </p:nvSpPr>
        <p:spPr>
          <a:xfrm>
            <a:off x="13423900" y="3153244"/>
            <a:ext cx="8356600" cy="3068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algn="l">
              <a:lnSpc>
                <a:spcPct val="80000"/>
              </a:lnSpc>
              <a:defRPr sz="11600" cap="all" spc="-116"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t>rzecznik praw studenta</a:t>
            </a:r>
          </a:p>
        </p:txBody>
      </p:sp>
      <p:sp>
        <p:nvSpPr>
          <p:cNvPr id="238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Leopoldina Bold"/>
                <a:ea typeface="Leopoldina Bold"/>
                <a:cs typeface="Leopoldina Bold"/>
                <a:sym typeface="Leopoldina Bold"/>
              </a:defRPr>
            </a:pPr>
            <a:r>
              <a:t>#RównyUWR        #pomocnyUWr       </a:t>
            </a:r>
          </a:p>
        </p:txBody>
      </p:sp>
      <p:pic>
        <p:nvPicPr>
          <p:cNvPr id="239" name="BadawczaUWrPL-07.png" descr="BadawczaUWrPL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458" y="-2843286"/>
            <a:ext cx="6217287" cy="879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rzejawy dyskryminacji"/>
          <p:cNvSpPr txBox="1">
            <a:spLocks noGrp="1"/>
          </p:cNvSpPr>
          <p:nvPr>
            <p:ph type="body" sz="half" idx="1"/>
          </p:nvPr>
        </p:nvSpPr>
        <p:spPr>
          <a:xfrm>
            <a:off x="1219200" y="5216461"/>
            <a:ext cx="21945600" cy="4192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przejawy dyskryminacji</a:t>
            </a:r>
          </a:p>
        </p:txBody>
      </p:sp>
      <p:sp>
        <p:nvSpPr>
          <p:cNvPr id="242" name="Studentka XY ze względu na np. religię, płeć lub orientację seksualną itd. jest traktowana gorzej niż pozostałe osoby, np. nie wpuszcza się jej na wykład (do tradycyjnej lub wirtualnej sali)."/>
          <p:cNvSpPr txBox="1"/>
          <p:nvPr/>
        </p:nvSpPr>
        <p:spPr>
          <a:xfrm>
            <a:off x="3078273" y="3665547"/>
            <a:ext cx="9023091" cy="304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914400">
              <a:lnSpc>
                <a:spcPct val="9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Studentka XY ze względu na np. religię, płeć lub orientację seksualną itd. jest traktowana gorzej niż pozostałe osoby, np. nie wpuszcza się jej na wykład (do tradycyjnej lub wirtualnej sali).</a:t>
            </a:r>
          </a:p>
        </p:txBody>
      </p:sp>
      <p:sp>
        <p:nvSpPr>
          <p:cNvPr id="243" name="Nawoływanie do wydalenia z akademików osób pochodzących z konkretnego kraju."/>
          <p:cNvSpPr txBox="1"/>
          <p:nvPr/>
        </p:nvSpPr>
        <p:spPr>
          <a:xfrm>
            <a:off x="13753168" y="3665547"/>
            <a:ext cx="9023090" cy="304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914400">
              <a:lnSpc>
                <a:spcPct val="9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Nawoływanie do wydalenia z akademików osób pochodzących z konkretnego kraju.</a:t>
            </a:r>
          </a:p>
        </p:txBody>
      </p:sp>
      <p:sp>
        <p:nvSpPr>
          <p:cNvPr id="244" name="uni.wroc.pl/rowny-uwr/definicje"/>
          <p:cNvSpPr txBox="1"/>
          <p:nvPr/>
        </p:nvSpPr>
        <p:spPr>
          <a:xfrm>
            <a:off x="1396930" y="9431184"/>
            <a:ext cx="10165168" cy="304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defTabSz="584200">
              <a:lnSpc>
                <a:spcPct val="110000"/>
              </a:lnSpc>
              <a:defRPr sz="3200" cap="all" spc="-32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 dirty="0"/>
          </a:p>
          <a:p>
            <a:pPr defTabSz="584200">
              <a:lnSpc>
                <a:spcPct val="110000"/>
              </a:lnSpc>
              <a:defRPr sz="5200" cap="all" spc="-5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uwr.edu.pl</a:t>
            </a:r>
            <a:r>
              <a:rPr lang="pl-PL"/>
              <a:t>/rowny-uwr-2/dyskryminacja-co-to-znaczy/</a:t>
            </a:r>
            <a:endParaRPr dirty="0"/>
          </a:p>
        </p:txBody>
      </p:sp>
      <p:sp>
        <p:nvSpPr>
          <p:cNvPr id="245" name="uni.wroc.pl/netykieta/"/>
          <p:cNvSpPr txBox="1"/>
          <p:nvPr/>
        </p:nvSpPr>
        <p:spPr>
          <a:xfrm>
            <a:off x="13346031" y="9431184"/>
            <a:ext cx="9023091" cy="304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84200">
              <a:lnSpc>
                <a:spcPct val="110000"/>
              </a:lnSpc>
              <a:defRPr sz="3200" cap="all" spc="-32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 dirty="0"/>
          </a:p>
          <a:p>
            <a:pPr defTabSz="584200">
              <a:lnSpc>
                <a:spcPct val="110000"/>
              </a:lnSpc>
              <a:defRPr sz="5200" cap="all" spc="-5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dirty="0"/>
              <a:t>uni.wroc.pl/</a:t>
            </a:r>
            <a:r>
              <a:rPr dirty="0" err="1">
                <a:solidFill>
                  <a:srgbClr val="000000"/>
                </a:solidFill>
              </a:rPr>
              <a:t>netykieta</a:t>
            </a:r>
            <a:r>
              <a:rPr dirty="0"/>
              <a:t>/</a:t>
            </a:r>
          </a:p>
        </p:txBody>
      </p:sp>
      <p:sp>
        <p:nvSpPr>
          <p:cNvPr id="246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#RównyUWR        #pomocnyUWr       </a:t>
            </a:r>
          </a:p>
        </p:txBody>
      </p:sp>
      <p:pic>
        <p:nvPicPr>
          <p:cNvPr id="247" name="BadawczaUWrPL-07.png" descr="BadawczaUWrPL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458" y="-2843286"/>
            <a:ext cx="6217287" cy="879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jeśli jesteś świadkiem/ofiarą dyskryminacji lub molestowania…"/>
          <p:cNvSpPr txBox="1">
            <a:spLocks noGrp="1"/>
          </p:cNvSpPr>
          <p:nvPr>
            <p:ph type="body" idx="21"/>
          </p:nvPr>
        </p:nvSpPr>
        <p:spPr>
          <a:xfrm>
            <a:off x="1219200" y="1537974"/>
            <a:ext cx="16477961" cy="113055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85000" lnSpcReduction="20000"/>
          </a:bodyPr>
          <a:lstStyle/>
          <a:p>
            <a:pPr algn="l" defTabSz="455675">
              <a:lnSpc>
                <a:spcPct val="80000"/>
              </a:lnSpc>
              <a:defRPr sz="17160" spc="-171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pPr>
            <a:r>
              <a:t>jeśli jesteś świadkiem/ofiarą dyskryminacji lub molestowania</a:t>
            </a:r>
          </a:p>
          <a:p>
            <a:pPr defTabSz="455675">
              <a:defRPr sz="2496" spc="-24"/>
            </a:pPr>
            <a:endParaRPr/>
          </a:p>
          <a:p>
            <a:pPr marL="407561" indent="-407561" algn="l" defTabSz="455675">
              <a:buSzPct val="100000"/>
              <a:buAutoNum type="arabicPeriod"/>
              <a:defRPr sz="2496" spc="-24"/>
            </a:pPr>
            <a:r>
              <a:t>napisz do rzecznika ds. równego traktowania </a:t>
            </a:r>
            <a:br/>
            <a:r>
              <a:rPr u="sng">
                <a:hlinkClick r:id="rId2"/>
              </a:rPr>
              <a:t>rownosc@uwr.edu.pl</a:t>
            </a:r>
            <a:br/>
            <a:r>
              <a:t>lub</a:t>
            </a:r>
            <a:br/>
            <a:r>
              <a:t>pełnomocnika/peŁnomocniczki na twoim wydziale </a:t>
            </a:r>
          </a:p>
          <a:p>
            <a:pPr marL="407561" indent="-407561" algn="l" defTabSz="455675">
              <a:buSzPct val="100000"/>
              <a:buAutoNum type="arabicPeriod"/>
              <a:defRPr sz="2496" spc="-24"/>
            </a:pPr>
            <a:r>
              <a:t>opisz w zwięzły sposób całą sytuację</a:t>
            </a:r>
          </a:p>
          <a:p>
            <a:pPr marL="407561" indent="-407561" algn="l" defTabSz="455675">
              <a:buSzPct val="100000"/>
              <a:buAutoNum type="arabicPeriod"/>
              <a:defRPr sz="2496" spc="-24"/>
            </a:pPr>
            <a:r>
              <a:t>wskażemy środki tymczasowe (np.zmiana wykładowcy/akademikia)</a:t>
            </a:r>
          </a:p>
          <a:p>
            <a:pPr marL="407561" indent="-407561" algn="l" defTabSz="455675">
              <a:buSzPct val="100000"/>
              <a:buAutoNum type="arabicPeriod"/>
              <a:defRPr sz="2496" spc="-24"/>
            </a:pPr>
            <a:r>
              <a:t>uzyskasz dokładną informację jakie są twoje prawa</a:t>
            </a:r>
          </a:p>
          <a:p>
            <a:pPr marL="407561" indent="-407561" algn="l" defTabSz="455675">
              <a:buSzPct val="100000"/>
              <a:buAutoNum type="arabicPeriod"/>
              <a:defRPr sz="2496" spc="-24"/>
            </a:pPr>
            <a:r>
              <a:t>gwarantujemy poufność</a:t>
            </a:r>
          </a:p>
          <a:p>
            <a:pPr defTabSz="455675">
              <a:defRPr sz="2496" spc="-24"/>
            </a:pPr>
            <a:endParaRPr/>
          </a:p>
        </p:txBody>
      </p:sp>
      <p:sp>
        <p:nvSpPr>
          <p:cNvPr id="250" name="#RównyUWR        #pomocnyUWr"/>
          <p:cNvSpPr txBox="1"/>
          <p:nvPr/>
        </p:nvSpPr>
        <p:spPr>
          <a:xfrm>
            <a:off x="-1" y="46420"/>
            <a:ext cx="24384001" cy="8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>
              <a:lnSpc>
                <a:spcPct val="120000"/>
              </a:lnSpc>
              <a:defRPr sz="3600" cap="all">
                <a:solidFill>
                  <a:srgbClr val="5E5E5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#RównyUWR        #pomocnyUWr       </a:t>
            </a:r>
          </a:p>
        </p:txBody>
      </p:sp>
      <p:pic>
        <p:nvPicPr>
          <p:cNvPr id="251" name="BadawczaUWrPL-07.png" descr="BadawczaUWrPL-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7458" y="-2843286"/>
            <a:ext cx="6217287" cy="879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5_BoldColor_ISO">
  <a:themeElements>
    <a:clrScheme name="25_BoldColor_ISO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2552402BE3A0498044D7A7C9ACE05F" ma:contentTypeVersion="12" ma:contentTypeDescription="Utwórz nowy dokument." ma:contentTypeScope="" ma:versionID="634f64b625c5c5a163094f472c218d4b">
  <xsd:schema xmlns:xsd="http://www.w3.org/2001/XMLSchema" xmlns:xs="http://www.w3.org/2001/XMLSchema" xmlns:p="http://schemas.microsoft.com/office/2006/metadata/properties" xmlns:ns2="e0c53f37-3889-4569-b9ee-f0bc4d0f9396" xmlns:ns3="558b88c2-edfe-491e-bb62-e44967b3ae48" targetNamespace="http://schemas.microsoft.com/office/2006/metadata/properties" ma:root="true" ma:fieldsID="5883c588950e80a2495c9584f3da066c" ns2:_="" ns3:_="">
    <xsd:import namespace="e0c53f37-3889-4569-b9ee-f0bc4d0f9396"/>
    <xsd:import namespace="558b88c2-edfe-491e-bb62-e44967b3a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53f37-3889-4569-b9ee-f0bc4d0f9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Tagi obrazów" ma:readOnly="false" ma:fieldId="{5cf76f15-5ced-4ddc-b409-7134ff3c332f}" ma:taxonomyMulti="true" ma:sspId="87c9e1c3-c3c2-408f-994e-125be72b99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b88c2-edfe-491e-bb62-e44967b3a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ee5e080-2509-4976-9dd3-6b7f3027a952}" ma:internalName="TaxCatchAll" ma:showField="CatchAllData" ma:web="558b88c2-edfe-491e-bb62-e44967b3a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729BDE-26CD-4BCB-9AF9-2311C5FCD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9A67F-2FF8-4FFC-900B-E5BE44FA9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53f37-3889-4569-b9ee-f0bc4d0f9396"/>
    <ds:schemaRef ds:uri="558b88c2-edfe-491e-bb62-e44967b3a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671</Words>
  <Application>Microsoft Office PowerPoint</Application>
  <PresentationFormat>Niestandardowy</PresentationFormat>
  <Paragraphs>100</Paragraphs>
  <Slides>11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Calibri</vt:lpstr>
      <vt:lpstr>Druk Medium</vt:lpstr>
      <vt:lpstr>Helvetica Neue</vt:lpstr>
      <vt:lpstr>Leopoldina Bold</vt:lpstr>
      <vt:lpstr>Leopoldina Regular</vt:lpstr>
      <vt:lpstr>Proxima Nova</vt:lpstr>
      <vt:lpstr>Proxima Nova Extrabold</vt:lpstr>
      <vt:lpstr>Proxima Nova Medium</vt:lpstr>
      <vt:lpstr>Proxima Nova Semibold</vt:lpstr>
      <vt:lpstr>25_BoldColor_ISO</vt:lpstr>
      <vt:lpstr>równy i bezpieczny UWr</vt:lpstr>
      <vt:lpstr>nasza misja i cele</vt:lpstr>
      <vt:lpstr>Prezentacja programu PowerPoint</vt:lpstr>
      <vt:lpstr>Prezentacja programu PowerPoint</vt:lpstr>
      <vt:lpstr>poradnia psychologiczna</vt:lpstr>
      <vt:lpstr>wsparcie osób  z niepełnosprawnościami</vt:lpstr>
      <vt:lpstr>pomoc prawna</vt:lpstr>
      <vt:lpstr>Prezentacja programu PowerPoint</vt:lpstr>
      <vt:lpstr>Prezentacja programu PowerPoint</vt:lpstr>
      <vt:lpstr>Prezentacja programu PowerPoint</vt:lpstr>
      <vt:lpstr>równy i bezpieczny UWr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równy i bezpieczny UWr</dc:title>
  <dc:creator>Malgorzata Kolankowska</dc:creator>
  <cp:lastModifiedBy>Magda Basta</cp:lastModifiedBy>
  <cp:revision>6</cp:revision>
  <dcterms:modified xsi:type="dcterms:W3CDTF">2022-10-05T11:42:31Z</dcterms:modified>
</cp:coreProperties>
</file>